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87" r:id="rId6"/>
    <p:sldId id="281" r:id="rId7"/>
    <p:sldId id="261" r:id="rId8"/>
    <p:sldId id="260" r:id="rId9"/>
    <p:sldId id="282" r:id="rId10"/>
    <p:sldId id="262" r:id="rId11"/>
    <p:sldId id="263" r:id="rId12"/>
    <p:sldId id="273" r:id="rId13"/>
    <p:sldId id="268" r:id="rId14"/>
    <p:sldId id="264" r:id="rId15"/>
    <p:sldId id="274" r:id="rId16"/>
    <p:sldId id="285" r:id="rId17"/>
    <p:sldId id="272" r:id="rId18"/>
    <p:sldId id="265" r:id="rId19"/>
    <p:sldId id="275" r:id="rId20"/>
    <p:sldId id="269" r:id="rId21"/>
    <p:sldId id="266" r:id="rId22"/>
    <p:sldId id="276" r:id="rId23"/>
    <p:sldId id="270" r:id="rId24"/>
    <p:sldId id="267" r:id="rId25"/>
    <p:sldId id="277" r:id="rId26"/>
    <p:sldId id="284" r:id="rId27"/>
    <p:sldId id="271" r:id="rId28"/>
    <p:sldId id="278" r:id="rId29"/>
    <p:sldId id="279" r:id="rId30"/>
    <p:sldId id="28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A16C-371C-458E-ADD1-CB21BBAF7527}" type="datetimeFigureOut">
              <a:rPr lang="ru-RU" smtClean="0"/>
              <a:t>18.01.2017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F83A7-ECE5-4305-965C-154ED162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0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0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3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8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9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28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F83A7-ECE5-4305-965C-154ED162FC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2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003D-90D1-40D6-ABEF-853DF73C8F9C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6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427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71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98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52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6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0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94FCB-989F-4BFC-B49E-F54942F1BC92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3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28A71-901D-47E5-8E35-DF6494C60D76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4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8D4C-3EAB-4772-8199-27B8F61B764F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6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5B67D-1FC5-4996-8B9E-E75392FF7B9E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0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B1B7-8D59-413C-B19A-D679CA84B05B}" type="datetime1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668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C4-9A18-46A7-819C-4EE5018B8519}" type="datetime1">
              <a:rPr lang="ru-RU" smtClean="0"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9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AD2D-82A5-49A0-9CA6-5F1D03AAEDF8}" type="datetime1">
              <a:rPr lang="ru-RU" smtClean="0"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70977-7E63-4EBA-B8C7-4B2AEC5530D2}" type="datetime1">
              <a:rPr lang="ru-RU" smtClean="0"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6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F5CD-00AF-4BB7-BA2F-2A69D8615FE9}" type="datetime1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1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0F4D66FC-C86C-47B1-AD46-C299F33CC6C9}" type="datetime1">
              <a:rPr lang="ru-RU" smtClean="0"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11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08C068D-0FD2-4738-A668-DFFC2C067FCD}" type="datetime1">
              <a:rPr lang="ru-RU" smtClean="0"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19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cheba.ru/click?et=9001&amp;eo=5705&amp;url=https://www.ucheba.ru/uz/5705" TargetMode="External"/><Relationship Id="rId2" Type="http://schemas.openxmlformats.org/officeDocument/2006/relationships/hyperlink" Target="https://stats.ucheba.ru/click?et=9001&amp;eo=5723&amp;url=https://www.ucheba.ru/uz/57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ucheba.ru/click?et=9001&amp;eo=5965&amp;url=https://www.ucheba.ru/uz/5965" TargetMode="External"/><Relationship Id="rId5" Type="http://schemas.openxmlformats.org/officeDocument/2006/relationships/hyperlink" Target="https://stats.ucheba.ru/click?et=9001&amp;eo=6044&amp;url=https://www.ucheba.ru/uz/6044" TargetMode="External"/><Relationship Id="rId4" Type="http://schemas.openxmlformats.org/officeDocument/2006/relationships/hyperlink" Target="https://stats.ucheba.ru/click?et=9001&amp;eo=5692&amp;url=https://www.ucheba.ru/uz/569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ucheba.ru/click?et=9001&amp;eo=5723&amp;url=https://www.ucheba.ru/uz/572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cheba.ru/click?et=9001&amp;eo=5723&amp;url=https://www.ucheba.ru/program/694064/1" TargetMode="External"/><Relationship Id="rId2" Type="http://schemas.openxmlformats.org/officeDocument/2006/relationships/hyperlink" Target="https://stats.ucheba.ru/click?et=9001&amp;eo=5723&amp;url=https://www.ucheba.ru/program/694063/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ucheba.ru/click?et=9001&amp;eo=5723&amp;url=https://www.ucheba.ru/program/666889/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ucheba.ru/click?et=9001&amp;eo=5705&amp;url=https://www.ucheba.ru/uz/570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ucheba.ru/click?et=9001&amp;eo=5705&amp;url=https://www.ucheba.ru/program/180531/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cheba.ru/click?et=9001&amp;eo=5692&amp;url=https://www.ucheba.ru/uz/569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cheba.ru/click?et=9001&amp;eo=5692&amp;url=https://www.ucheba.ru/program/49624/1" TargetMode="External"/><Relationship Id="rId2" Type="http://schemas.openxmlformats.org/officeDocument/2006/relationships/hyperlink" Target="https://stats.ucheba.ru/click?et=9001&amp;eo=5692&amp;url=https://www.ucheba.ru/program/35738/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ucheba.ru/click?et=9001&amp;eo=5692&amp;url=https://www.ucheba.ru/program/674268/1" TargetMode="External"/><Relationship Id="rId5" Type="http://schemas.openxmlformats.org/officeDocument/2006/relationships/hyperlink" Target="https://stats.ucheba.ru/click?et=9001&amp;eo=5692&amp;url=https://www.ucheba.ru/program/667409/1" TargetMode="External"/><Relationship Id="rId4" Type="http://schemas.openxmlformats.org/officeDocument/2006/relationships/hyperlink" Target="https://stats.ucheba.ru/click?et=9001&amp;eo=5692&amp;url=https://www.ucheba.ru/program/458656/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ucheba.ru/click?et=9001&amp;eo=6044&amp;url=https://www.ucheba.ru/uz/604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cheba.ru/click?et=9001&amp;eo=6044&amp;url=https://www.ucheba.ru/program/446162/1" TargetMode="External"/><Relationship Id="rId2" Type="http://schemas.openxmlformats.org/officeDocument/2006/relationships/hyperlink" Target="https://stats.ucheba.ru/click?et=9001&amp;eo=6044&amp;url=https://www.ucheba.ru/program/446155/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ucheba.ru/click?et=9001&amp;eo=6044&amp;url=https://www.ucheba.ru/program/34828/1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ucheba.ru/click?et=9001&amp;eo=5965&amp;url=https://www.ucheba.ru/uz/5965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ucheba.ru/click?et=9001&amp;eo=5965&amp;url=https://www.ucheba.ru/program/449363/1" TargetMode="External"/><Relationship Id="rId2" Type="http://schemas.openxmlformats.org/officeDocument/2006/relationships/hyperlink" Target="https://stats.ucheba.ru/click?et=9001&amp;eo=5965&amp;url=https://www.ucheba.ru/program/610128/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s.ucheba.ru/click?et=9001&amp;eo=5965&amp;url=https://www.ucheba.ru/program/502705/1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cheba.ru/" TargetMode="External"/><Relationship Id="rId4" Type="http://schemas.openxmlformats.org/officeDocument/2006/relationships/hyperlink" Target="https://ru.wikipedia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998" y="-47625"/>
            <a:ext cx="7772400" cy="936103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  Республики Башкортостан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«Уфимский топливно-энергетический колледж»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5645" y="628650"/>
            <a:ext cx="7908837" cy="4887787"/>
          </a:xfrm>
        </p:spPr>
        <p:txBody>
          <a:bodyPr>
            <a:normAutofit lnSpcReduction="10000"/>
          </a:bodyPr>
          <a:lstStyle/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– презентация по теме 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будущая профессия»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Иванова Александра Игоревна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группы: 1Л-2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Валеева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Вузы по специальности «Операционная деятельность в логистике»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/>
                <a:hlinkClick r:id="rId2"/>
              </a:rPr>
              <a:t>Национальный исследовательский университет «Высшая школа экономики»</a:t>
            </a:r>
            <a:r>
              <a:rPr lang="RU-RU" sz="1600" b="1" dirty="0">
                <a:latin typeface="Times New Roman"/>
              </a:rPr>
              <a:t> </a:t>
            </a:r>
            <a:r>
              <a:rPr lang="RU-RU" sz="1600" dirty="0">
                <a:latin typeface="Times New Roman"/>
              </a:rPr>
              <a:t>;</a:t>
            </a:r>
          </a:p>
          <a:p>
            <a:r>
              <a:rPr lang="RU-RU" sz="1600" b="1" dirty="0">
                <a:latin typeface="Times New Roman"/>
                <a:hlinkClick r:id="rId3"/>
              </a:rPr>
              <a:t>Всероссийская академия внешней торговли Министерства экономического развития России</a:t>
            </a:r>
            <a:endParaRPr lang="RU-RU" sz="1600" b="1" dirty="0">
              <a:latin typeface="Times New Roman"/>
            </a:endParaRPr>
          </a:p>
          <a:p>
            <a:r>
              <a:rPr lang="RU-RU" sz="1600" b="1" dirty="0">
                <a:latin typeface="Times New Roman"/>
                <a:hlinkClick r:id="rId4"/>
              </a:rPr>
              <a:t>Российская академия народного хозяйства и государственной службы при Президенте Российской Федерации</a:t>
            </a:r>
            <a:r>
              <a:rPr lang="RU-RU" sz="1600" b="1" dirty="0">
                <a:latin typeface="Times New Roman"/>
              </a:rPr>
              <a:t> </a:t>
            </a:r>
          </a:p>
          <a:p>
            <a:r>
              <a:rPr lang="RU-RU" sz="1600" b="1" dirty="0">
                <a:latin typeface="Times New Roman"/>
                <a:hlinkClick r:id="rId5"/>
              </a:rPr>
              <a:t>Российский экономический университет имени Г.В. Плеханова</a:t>
            </a:r>
            <a:endParaRPr lang="RU-RU" sz="1600" b="1" dirty="0">
              <a:latin typeface="Times New Roman"/>
            </a:endParaRPr>
          </a:p>
          <a:p>
            <a:r>
              <a:rPr lang="RU-RU" sz="1600" b="1" dirty="0">
                <a:latin typeface="Times New Roman"/>
                <a:hlinkClick r:id="rId6"/>
              </a:rPr>
              <a:t>Российский университет дружбы народов</a:t>
            </a:r>
            <a:r>
              <a:rPr lang="RU-RU" sz="1600" b="1" dirty="0">
                <a:latin typeface="Times New Roman"/>
              </a:rPr>
              <a:t> </a:t>
            </a:r>
          </a:p>
          <a:p>
            <a:endParaRPr lang="ru-RU" sz="1400" dirty="0"/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683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Национальный исследовательский университет «Высшая школа экономики»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экономики основана 27 ноября 1992 года. Это вуз, созданный с нуля, который не несет в будущее проблемы, накопленные за советское время.</a:t>
            </a:r>
            <a:endParaRPr lang="RU-RU" sz="1600" dirty="0">
              <a:solidFill>
                <a:srgbClr val="FFFFFF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/>
              <a:t>В июле 2013 года ВШЭ стала одним из победителей конкурса на получение субсидии для вхождения в мировые рейтинги университетов.</a:t>
            </a:r>
          </a:p>
          <a:p>
            <a:pPr marL="0" indent="0">
              <a:buNone/>
            </a:pPr>
            <a:r>
              <a:rPr lang="RU-RU" sz="1600" dirty="0"/>
              <a:t>    Более 100 зарубежных университетов-партнёров. Это отличная возможность для всех студентов Вышки обучаться год или полгода за рубежом</a:t>
            </a:r>
          </a:p>
          <a:p>
            <a:pPr marL="0" indent="0">
              <a:buNone/>
            </a:pPr>
            <a:r>
              <a:rPr lang="RU-RU" sz="1600" dirty="0"/>
              <a:t>В 2016 году в составе «Вышки» появился факультет физики, студенты бакалавриата, магистратуры и аспирантуры которого будут работать в плотном сотрудничестве с ведущими институтами Российской академии наук.</a:t>
            </a:r>
          </a:p>
          <a:p>
            <a:pPr marL="0" indent="0">
              <a:buNone/>
            </a:pPr>
            <a:r>
              <a:rPr lang="RU-RU" sz="1600" dirty="0"/>
              <a:t>    27 международных лабораторий, созданных с привлечением ведущих мировых учёных, таких как обладатель Нобелевской премии по экономике Эрик </a:t>
            </a:r>
            <a:r>
              <a:rPr lang="RU-RU" sz="1600" dirty="0" err="1"/>
              <a:t>Маскин</a:t>
            </a:r>
            <a:r>
              <a:rPr lang="RU-RU" sz="1600" dirty="0"/>
              <a:t> и обладатель </a:t>
            </a:r>
            <a:r>
              <a:rPr lang="RU-RU" sz="1600" dirty="0" err="1"/>
              <a:t>Филдсовской</a:t>
            </a:r>
            <a:r>
              <a:rPr lang="RU-RU" sz="1600" dirty="0"/>
              <a:t> премии Андрей Окуньков.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03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56" y="752475"/>
            <a:ext cx="7528676" cy="501025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4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проходной балл </a:t>
            </a:r>
            <a:endParaRPr lang="RU-RU" sz="1800" dirty="0">
              <a:solidFill>
                <a:srgbClr val="FFFFFF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143000"/>
            <a:ext cx="7511472" cy="4041162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Маркетинг и рыночная аналитика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(89.3)</a:t>
            </a:r>
          </a:p>
          <a:p>
            <a:r>
              <a:rPr lang="RU-RU" sz="1600" u="sng" dirty="0">
                <a:hlinkClick r:id="rId3"/>
              </a:rPr>
              <a:t>Управление бизнесом</a:t>
            </a:r>
            <a:r>
              <a:rPr lang="RU-RU" sz="1600" b="1" dirty="0"/>
              <a:t> </a:t>
            </a:r>
            <a:r>
              <a:rPr lang="RU-RU" sz="1600" dirty="0"/>
              <a:t>(89.3)</a:t>
            </a:r>
            <a:endParaRPr lang="RU-RU" sz="1600" b="1" dirty="0"/>
          </a:p>
          <a:p>
            <a:r>
              <a:rPr lang="RU-RU" sz="1600" u="sng" dirty="0">
                <a:hlinkClick r:id="rId4"/>
              </a:rPr>
              <a:t>Логистика и управление цепями поставок</a:t>
            </a:r>
            <a:r>
              <a:rPr lang="RU-RU" sz="1600" u="sng" dirty="0"/>
              <a:t>(91.0)</a:t>
            </a:r>
            <a:endParaRPr lang="RU-RU" sz="1600" b="1" dirty="0"/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7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Всероссийская академия внешней торговли Министерства экономического развития России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08585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ВАВТ выпускает экономистов, менеджеров, юристов для внешне-экономической деятельности. «Конек» академии — сильная экономическая подготовка в сочетании с углубленным изучением двух иностранных языков. Практически все преподаватели иностранного — выпускники МГЛУ, известные переводчики со стажем, сформировавшие сильную кафедру. За время обучения в академии у студентов есть возможность сдать экзамены на получение языковых сертификатов. На ряде факультетов можно дополнительно получить диплом иностранного вуза-партнера. Часть предметов профессиональной направленности преподается на английском.</a:t>
            </a:r>
            <a:endParaRPr lang="RU-RU" sz="1600" dirty="0">
              <a:solidFill>
                <a:srgbClr val="FFFFFF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6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97" y="464016"/>
            <a:ext cx="7283886" cy="546305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0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10860"/>
            <a:ext cx="7392943" cy="554544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7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проходной балл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447675"/>
            <a:ext cx="7511472" cy="4041162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Международный менеджмент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(85.7)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80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Российская академия народного хозяйства и государственной службы при Президенте Российской Федерации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362075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народного хозяйства и государственной службы при Президенте Российской Федерации (РАНХиГС) — это крупнейший в России и Европе университет социально-экономического и гуманитарного профиля. 64 филиала Академии представлены в 53 субъектах РФ. В Академии обучаются 106 000 студентов — по программам высшего профессионального образования, по всей стране в стенах РАНХиГС проходят обучение 180 000 студентов и слушателей всех форм обучения. Только в Москве на 13 факультетах и институтах представлены 104 кафедры и 43 направления и специальности. Академия создана путем объединения Академии народного хозяйства при Правительстве РФ (АНХ) и Российской академии государственной службы при Президенте РФ (РАГС), а также 12 федеральных государственных образовательных учреждений.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1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87" y="571413"/>
            <a:ext cx="8137665" cy="506056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04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1800" dirty="0">
              <a:solidFill>
                <a:srgbClr val="FFFFFF"/>
              </a:solidFill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728" y="91440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я поступила в Уфимский топливно-энергетический колледж по специальности 38.02.03 «Операционная деятельность логистики». К сожалению, я очень мало знаю о своей специальности. В данной презентации есть попытка рассмотреть профессию.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37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проходной балл 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028700"/>
            <a:ext cx="7511472" cy="4041162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Times New Roman"/>
                <a:hlinkClick r:id="rId2"/>
              </a:rPr>
              <a:t>Менеджмент недвижимости</a:t>
            </a:r>
            <a:r>
              <a:rPr lang="RU-RU" sz="1600" b="1" dirty="0">
                <a:latin typeface="Times New Roman"/>
              </a:rPr>
              <a:t> </a:t>
            </a:r>
            <a:r>
              <a:rPr lang="RU-RU" sz="1600" dirty="0">
                <a:latin typeface="Times New Roman"/>
              </a:rPr>
              <a:t>(85.3)</a:t>
            </a:r>
            <a:endParaRPr lang="RU-RU" sz="1600" b="1" dirty="0">
              <a:latin typeface="Times New Roman"/>
            </a:endParaRPr>
          </a:p>
          <a:p>
            <a:r>
              <a:rPr lang="RU-RU" sz="1600" u="sng" dirty="0">
                <a:latin typeface="Times New Roman"/>
                <a:hlinkClick r:id="rId3"/>
              </a:rPr>
              <a:t>Международный менеджмент</a:t>
            </a:r>
            <a:r>
              <a:rPr lang="RU-RU" sz="1600" u="sng" dirty="0">
                <a:latin typeface="Times New Roman"/>
              </a:rPr>
              <a:t>(85.3)</a:t>
            </a:r>
            <a:endParaRPr lang="RU-RU" sz="1600" b="1" dirty="0">
              <a:latin typeface="Times New Roman"/>
            </a:endParaRPr>
          </a:p>
          <a:p>
            <a:r>
              <a:rPr lang="RU-RU" sz="1600" u="sng" dirty="0">
                <a:latin typeface="Times New Roman"/>
                <a:hlinkClick r:id="rId4"/>
              </a:rPr>
              <a:t>Менеджмент</a:t>
            </a:r>
            <a:r>
              <a:rPr lang="RU-RU" sz="1600" u="sng" dirty="0">
                <a:latin typeface="Times New Roman"/>
              </a:rPr>
              <a:t>(85.3)</a:t>
            </a:r>
            <a:endParaRPr lang="RU-RU" sz="1600" b="1" dirty="0">
              <a:latin typeface="Times New Roman"/>
            </a:endParaRPr>
          </a:p>
          <a:p>
            <a:r>
              <a:rPr lang="RU-RU" sz="1600" u="sng" dirty="0">
                <a:latin typeface="Times New Roman"/>
                <a:hlinkClick r:id="rId5"/>
              </a:rPr>
              <a:t>Менеджмент гостиничного и ресторанного бизнеса</a:t>
            </a:r>
            <a:r>
              <a:rPr lang="RU-RU" sz="1600" u="sng" dirty="0">
                <a:latin typeface="Times New Roman"/>
              </a:rPr>
              <a:t>(85.3)</a:t>
            </a:r>
            <a:endParaRPr lang="RU-RU" sz="1600" b="1" dirty="0">
              <a:latin typeface="Times New Roman"/>
            </a:endParaRPr>
          </a:p>
          <a:p>
            <a:r>
              <a:rPr lang="RU-RU" sz="1600" u="sng" dirty="0">
                <a:latin typeface="Times New Roman"/>
                <a:hlinkClick r:id="rId6"/>
              </a:rPr>
              <a:t>Коммуникационный менеджмент</a:t>
            </a:r>
            <a:r>
              <a:rPr lang="RU-RU" sz="1600" u="sng" dirty="0">
                <a:latin typeface="Times New Roman"/>
              </a:rPr>
              <a:t>(85.3)</a:t>
            </a:r>
            <a:endParaRPr lang="RU-RU" sz="1600" b="1" dirty="0">
              <a:latin typeface="Times New Roman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16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Российский экономический университет имени Г.В. Плеханова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619250"/>
            <a:ext cx="7511472" cy="4041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В 2015 году РЭУ им. Г. В. Плеханова получил 4 звезды в QS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Ranking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 первым и пока единственным вузом в России, который был удостоен такой высокой итоговой оценки. Всего в мире только 22 вуза имеют 4 звезды QS 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FFFF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/>
              </a:rPr>
              <a:t>    Российский экономический Университет имени Г.В. Плеханова — один из ведущих экономических вузов страны с более чем 109-летней историей.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</a:rPr>
              <a:t>    110 университетов-партнеров в более чем 35 странах мира. Студенты университета могут учиться за рубежом, а преподаватели — стажироваться и заниматься наукой в вузах с мировым именем.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</a:rPr>
              <a:t>    3000 компьютеров с подключением в библиотечном центре, компьютерных классах и классе самоподготовки, подключение к интернету и локальной информационной сети.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</a:rPr>
              <a:t>    6 научных школ, а также 5 научно-образовательных центров и 10 лабораторий.</a:t>
            </a:r>
          </a:p>
          <a:p>
            <a:pPr marL="0" indent="0">
              <a:buNone/>
            </a:pPr>
            <a:r>
              <a:rPr lang="RU-RU" sz="1600" dirty="0">
                <a:latin typeface="Times New Roman"/>
              </a:rPr>
              <a:t>    Аккредитации в международных организациях: Европейском совете по бизнес-образованию (ECBE), Международной ассоциации программ MBA, Королевском институте маркетинга Великобритании (CIM), Королевском институте специалистов по управленческому учету и Европейской организации по качеству (EOQ).</a:t>
            </a:r>
            <a:endParaRPr lang="RU-RU" sz="1600" dirty="0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1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3" y="435441"/>
            <a:ext cx="7618876" cy="546305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проходной балл 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123950"/>
            <a:ext cx="7511472" cy="4041162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Маркетинг (на английском языке)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(86.5)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Финансовый менеджмент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(81.8)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Менеджмент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(80.8 – 81.5)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36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Российский университет дружбы народов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0287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Единственный в мире вуз, в котором одновременно обучаются студенты из более чем 150 стран. РУДН динамично развивается: введена в действие система «Антиплагиат», позволяющая отслеживать оригинальность письменных работ студентов, функционирует один из лучших в стране порталов, благодаря которому налаживаются профессиональные и учебные коммуникации между учащимися и преподавателями. На высоком уровне преподаются иностранные языки и русский язык как иностранный. Более тридцати магистерских программ в университете читаются на английском языке.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2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8" y="407565"/>
            <a:ext cx="8345974" cy="553852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94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19" y="638699"/>
            <a:ext cx="8525353" cy="4784487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23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 проходной балл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838200"/>
            <a:ext cx="7511472" cy="4041162"/>
          </a:xfrm>
        </p:spPr>
        <p:txBody>
          <a:bodyPr>
            <a:normAutofit/>
          </a:bodyPr>
          <a:lstStyle/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Управление предприятиями наукоемких отраслей промышленности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(81.0)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Менеджмент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(80.3)</a:t>
            </a:r>
          </a:p>
          <a:p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Международный менеджмент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(81.3)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8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685800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рассмотрела множество ВУЗов и университетов по направлениям и отраслям. Узнала, что существует множество факультетов и программ связанных с этой специальностью, но каждый факультет особенен по-своему.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5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419225"/>
            <a:ext cx="7511472" cy="4041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dirty="0"/>
              <a:t>    </a:t>
            </a:r>
            <a:r>
              <a:rPr lang="RU-RU" dirty="0">
                <a:latin typeface="Times New Roman"/>
              </a:rPr>
              <a:t>Основная задача логиста — обеспечить доставку товара из точки А в точку В с минимальными затратами времени и денег, уложиться в сроки и не повредить товар. В его обязанности также входит разработка схем поставок: логист находит поставщиков, подсчитывает стоимость доставки, анализирует транспортный рынок, координирует работу с производителями, закупщиками, складом и отделом продаж.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FFFFFF"/>
                </a:solidFill>
                <a:latin typeface="Times New Roman"/>
              </a:rPr>
              <a:t>   </a:t>
            </a:r>
            <a:r>
              <a:rPr lang="RU-RU" dirty="0">
                <a:latin typeface="Times New Roman"/>
              </a:rPr>
              <a:t> Говорят, что хорошие логисты получаются из любителей шахмат. Логист — это стратег, он смотрит на процесс «сверху» и видит его целиком, анализирует его эффективность и стоимость, а значит, знает, где можно сэкономить, чтобы уложиться в бюджет, и что придумать на случай шторма в порту погрузки. А потому логист должен разбираться не только в финансах и экономике, но и в особенностях перевозок. Также надо уметь договариваться и убеждать людей на всех уровнях, от грузчика до таможенника. Знание языков будет серьезным плюсом. Важно быть внимательным, обязательным и уметь сохранять спокойствие в сложных обстоятельствах.</a:t>
            </a:r>
            <a:endParaRPr lang="RU-RU" dirty="0">
              <a:latin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02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проекта: 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938" y="1495425"/>
            <a:ext cx="7511472" cy="404116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рынок труда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плюсы и минусы своей профессии;</a:t>
            </a:r>
          </a:p>
          <a:p>
            <a:pPr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ВУЗы по специальности «Операционная деятельность в логистике» для дальнейшего поступления / повышения образования;</a:t>
            </a:r>
          </a:p>
          <a:p>
            <a:pPr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 полученные выводы и использовать их в практике.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75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8" y="200025"/>
            <a:ext cx="7511473" cy="131248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8" y="1552575"/>
            <a:ext cx="7511472" cy="4041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1.Уфимский топливно-энергетический колледж(Уфа,2012г из.).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–источники:</a:t>
            </a:r>
          </a:p>
          <a:p>
            <a:pPr>
              <a:buAutoNum type="arabicPeriod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https://ru.wikipedia.org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https://www.ucheba.ru/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43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998" y="171450"/>
            <a:ext cx="7511473" cy="131248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Рынок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586" y="123825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Логистика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одна из самых креативных специальностей с высоким уровнем оплаты труда. Специалисты по логистике сегодня наиболее востребованы на рынке труда в Европе.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FFFFFF"/>
                </a:solidFill>
                <a:latin typeface="Times New Roman"/>
                <a:cs typeface="Times New Roman" panose="02020603050405020304" pitchFamily="18" charset="0"/>
              </a:rPr>
              <a:t>   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 сфера логистики встроена в систему бизнеса. Компоненты системы: финансы, маркетинг, закупка, транспорт, производство, хранение и сбыт. Получая квалификацию операционного логиста, выпускники специальности имеют перспективы трудоустройства в сфере производства, торговли, коммерческого обслуживания, в специализированных логистических компаниях, в органах таможенного контроля и налоговой инспекции, в финансово-кредитных учреждениях, в рекламных, туристических агентствах, агентствах недвижимости, в дилерских и брокерских компаниях и др.</a:t>
            </a:r>
            <a:endParaRPr lang="RU-RU" sz="1600" dirty="0">
              <a:solidFill>
                <a:srgbClr val="FFFFFF"/>
              </a:solidFill>
              <a:latin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Операционный логист готовится к следующим видам деятельности: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планирование и организация логистического процесса в организациях (в подразделениях) различных сфер деятельности;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управление логистическими процессами в закупках, производстве и распределении;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оптимизация ресурсов организации (подразделения), связанных с управлением материальными и нематериальными потоками;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оценка эффективности работы логистических систем и контроль логистических операций.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6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057" y="180975"/>
            <a:ext cx="7511473" cy="131248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 panose="02020603050405020304" pitchFamily="18" charset="0"/>
              </a:rPr>
              <a:t>Логист: что это за профессия?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1303338"/>
            <a:ext cx="8204928" cy="402260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Буквально десять лет назад о профессии логист знал лишь узкий круг людей. Сегодня в каждой крупной компании есть отдел логистики, который занимается инфраструктурой товародвижения. При чем в подразделении работает целая команда, ведь одному специалисту справиться со всеми задачами просто не реально.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Специалисты считают, что совсем скоро профессия логист станет одной из самых востребованных в отрасли. Это и не удивительно, ведь двигателем мировой экономики является торговля, а логистика – ее неотъемлемая составляющая.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Сегодня существует два основных сегмента: складская и транспортная логистика. В задачи специалиста входит организация доставки товара и его дальнейшее размещение на складе, разработка оптимальных маршрутов передвижения транспортных средств. Профессия логист обязывает исследовать рынок транспортных услуг, искать компаньонов, организовывать взаимодействие между складами и отделами закупок с минимальными затратами.</a:t>
            </a:r>
          </a:p>
          <a:p>
            <a:pPr marL="0" indent="0" algn="just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1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 descr="logistic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0341" y="1188440"/>
            <a:ext cx="7776289" cy="413567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321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019175"/>
            <a:ext cx="7511472" cy="4041162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FFFFFF"/>
                </a:solidFill>
                <a:latin typeface="Century Gothic"/>
                <a:cs typeface="Times New Roman" panose="02020603050405020304" pitchFamily="18" charset="0"/>
              </a:rPr>
              <a:t>оптимальное решение для специалистов, которые хотят совмещать офисную работу с выездами на склады, общением с партнерами;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  <a:latin typeface="Century Gothic"/>
                <a:cs typeface="Times New Roman" panose="02020603050405020304" pitchFamily="18" charset="0"/>
              </a:rPr>
              <a:t>опытные специалисты могут рассчитывать на высокую зарплату;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  <a:latin typeface="Century Gothic"/>
                <a:cs typeface="Times New Roman" panose="02020603050405020304" pitchFamily="18" charset="0"/>
              </a:rPr>
              <a:t>приобретенные навыки помогут управлять временем и быстро находить решение сложных задач;</a:t>
            </a:r>
          </a:p>
          <a:p>
            <a:pPr marL="0" indent="0">
              <a:buNone/>
            </a:pPr>
            <a:endParaRPr lang="RU-RU" sz="1400" dirty="0">
              <a:latin typeface="Century Gothic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7" y="1009650"/>
            <a:ext cx="7511472" cy="4041162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работе могут привести к задержкам с поставкой грузов. Как результат – потеря клиента;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складе не считается имиджевой;</a:t>
            </a:r>
          </a:p>
          <a:p>
            <a:pPr algn="just"/>
            <a:r>
              <a:rPr lang="RU-RU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стрессы.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348" y="400050"/>
            <a:ext cx="7511473" cy="131248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FFFF"/>
                </a:solidFill>
                <a:latin typeface="Times New Roman"/>
                <a:cs typeface="Times New Roman" panose="02020603050405020304" pitchFamily="18" charset="0"/>
              </a:rPr>
              <a:t>Чем занимаются логисты?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348" y="962025"/>
            <a:ext cx="7511472" cy="404116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600" dirty="0">
                <a:solidFill>
                  <a:srgbClr val="FFFFFF"/>
                </a:solidFill>
                <a:latin typeface="Times New Roman"/>
              </a:rPr>
              <a:t>Логист ежедневно сталкивается с форс-мажорными ситуациями: неожиданной поломкой автомобилей, ремонтом дороги на маршруте, задержкой груза на таможне. Специалист должен быстро решать возникающие проблемы, ведь главный принцип логистики – своевременная доставка товара. Большинство крупных компаний создают собственные отделы логистики, небольшие пользуются услугами у специализированных транспортных фирм.</a:t>
            </a:r>
            <a:endParaRPr lang="RU-RU" sz="1600" dirty="0">
              <a:solidFill>
                <a:srgbClr val="2A2A2A"/>
              </a:solidFill>
              <a:latin typeface="Century Gothic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3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143</TotalTime>
  <Words>384</Words>
  <Application>Microsoft Office PowerPoint</Application>
  <PresentationFormat>Экран (4:3)</PresentationFormat>
  <Paragraphs>120</Paragraphs>
  <Slides>30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Сетка</vt:lpstr>
      <vt:lpstr>Министерство образования  Республики Башкортостан ГАПОУ «Уфимский топливно-энергетический колледж»</vt:lpstr>
      <vt:lpstr>Введение</vt:lpstr>
      <vt:lpstr>Цели и задачи проекта: </vt:lpstr>
      <vt:lpstr>Рынок труда</vt:lpstr>
      <vt:lpstr>Логист: что это за профессия?</vt:lpstr>
      <vt:lpstr>Презентация PowerPoint</vt:lpstr>
      <vt:lpstr>Плюсы</vt:lpstr>
      <vt:lpstr>Минусы</vt:lpstr>
      <vt:lpstr>Чем занимаются логисты?</vt:lpstr>
      <vt:lpstr>Вузы по специальности «Операционная деятельность в логистике»</vt:lpstr>
      <vt:lpstr>Национальный исследовательский университет «Высшая школа экономики»</vt:lpstr>
      <vt:lpstr>Презентация PowerPoint</vt:lpstr>
      <vt:lpstr>Программы и проходной балл </vt:lpstr>
      <vt:lpstr>Всероссийская академия внешней торговли Министерства экономического развития России </vt:lpstr>
      <vt:lpstr>Презентация PowerPoint</vt:lpstr>
      <vt:lpstr>Презентация PowerPoint</vt:lpstr>
      <vt:lpstr>Программы и проходной балл</vt:lpstr>
      <vt:lpstr>Российская академия народного хозяйства и государственной службы при Президенте Российской Федерации  </vt:lpstr>
      <vt:lpstr>Презентация PowerPoint</vt:lpstr>
      <vt:lpstr>Программы и проходной балл </vt:lpstr>
      <vt:lpstr>Российский экономический университет имени Г.В. Плеханова </vt:lpstr>
      <vt:lpstr>Презентация PowerPoint</vt:lpstr>
      <vt:lpstr>Программы и проходной балл </vt:lpstr>
      <vt:lpstr>Российский университет дружбы народов  </vt:lpstr>
      <vt:lpstr>Презентация PowerPoint</vt:lpstr>
      <vt:lpstr>Презентация PowerPoint</vt:lpstr>
      <vt:lpstr>Программы и проходной балл</vt:lpstr>
      <vt:lpstr>Вывод</vt:lpstr>
      <vt:lpstr>Заключение</vt:lpstr>
      <vt:lpstr>Список использованной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2016-12-11T09:59:39Z</dcterms:created>
  <dcterms:modified xsi:type="dcterms:W3CDTF">2017-01-18T14:51:00Z</dcterms:modified>
</cp:coreProperties>
</file>